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9" r:id="rId4"/>
    <p:sldId id="287" r:id="rId5"/>
    <p:sldId id="297" r:id="rId6"/>
    <p:sldId id="291" r:id="rId7"/>
    <p:sldId id="258" r:id="rId8"/>
    <p:sldId id="284" r:id="rId9"/>
    <p:sldId id="285" r:id="rId10"/>
    <p:sldId id="286" r:id="rId11"/>
    <p:sldId id="289" r:id="rId12"/>
    <p:sldId id="260" r:id="rId13"/>
    <p:sldId id="290" r:id="rId14"/>
    <p:sldId id="288" r:id="rId15"/>
    <p:sldId id="261" r:id="rId16"/>
    <p:sldId id="292" r:id="rId17"/>
    <p:sldId id="299" r:id="rId18"/>
    <p:sldId id="265" r:id="rId19"/>
    <p:sldId id="268" r:id="rId20"/>
    <p:sldId id="272" r:id="rId21"/>
    <p:sldId id="295" r:id="rId22"/>
    <p:sldId id="275" r:id="rId23"/>
    <p:sldId id="279" r:id="rId24"/>
    <p:sldId id="280" r:id="rId25"/>
    <p:sldId id="293" r:id="rId26"/>
    <p:sldId id="296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2B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79422" autoAdjust="0"/>
  </p:normalViewPr>
  <p:slideViewPr>
    <p:cSldViewPr>
      <p:cViewPr varScale="1">
        <p:scale>
          <a:sx n="39" d="100"/>
          <a:sy n="39" d="100"/>
        </p:scale>
        <p:origin x="-113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r">
              <a:defRPr sz="1300"/>
            </a:lvl1pPr>
          </a:lstStyle>
          <a:p>
            <a:fld id="{A0AAC09D-423A-4C5A-9B9C-52891CB2399D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r">
              <a:defRPr sz="1300"/>
            </a:lvl1pPr>
          </a:lstStyle>
          <a:p>
            <a:fld id="{459757B4-765B-4167-860D-080BDD39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28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r">
              <a:defRPr sz="1300"/>
            </a:lvl1pPr>
          </a:lstStyle>
          <a:p>
            <a:fld id="{92899887-F658-4609-ADE7-2C2B36796801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7" tIns="48319" rIns="96637" bIns="483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7" tIns="48319" rIns="96637" bIns="483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r">
              <a:defRPr sz="1300"/>
            </a:lvl1pPr>
          </a:lstStyle>
          <a:p>
            <a:fld id="{7B22F47B-503B-4B7E-B182-620877114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80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2F47B-503B-4B7E-B182-6208771149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0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0872"/>
            <a:r>
              <a:rPr lang="en-US"/>
              <a:t>youtu.be/ZOA1v4-2Fos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2F47B-503B-4B7E-B182-6208771149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13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0872"/>
            <a:r>
              <a:rPr lang="en-US"/>
              <a:t>youtu.be/ZOA1v4-2Fos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2F47B-503B-4B7E-B182-6208771149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13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2F47B-503B-4B7E-B182-62087711495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02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2F47B-503B-4B7E-B182-62087711495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133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2F47B-503B-4B7E-B182-62087711495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466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2F47B-503B-4B7E-B182-62087711495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320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endParaRPr lang="en-US" dirty="0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z="1400" dirty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1400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2F47B-503B-4B7E-B182-6208771149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451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1400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31900" y="706438"/>
            <a:ext cx="4829175" cy="3622675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40" y="4564063"/>
            <a:ext cx="5345113" cy="4329112"/>
          </a:xfrm>
        </p:spPr>
        <p:txBody>
          <a:bodyPr/>
          <a:lstStyle/>
          <a:p>
            <a:pPr eaLnBrk="1" hangingPunct="1"/>
            <a:endParaRPr lang="en-US" altLang="en-US" sz="1400" dirty="0">
              <a:latin typeface="Calibri" pitchFamily="34" charset="0"/>
              <a:ea typeface="ＭＳ Ｐゴシック" pitchFamily="34" charset="-128"/>
            </a:endParaRPr>
          </a:p>
          <a:p>
            <a:pPr eaLnBrk="1" hangingPunct="1"/>
            <a:endParaRPr lang="en-US" altLang="en-US" sz="1400" dirty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82040" indent="-435816" fontAlgn="base"/>
            <a:r>
              <a:rPr lang="en-US" sz="1500" b="1" dirty="0"/>
              <a:t>COMPETENCY REVIEW– </a:t>
            </a:r>
            <a:r>
              <a:rPr lang="en-US" sz="1500" dirty="0"/>
              <a:t>Review what competencies you have met (knowledge, skills, abilities)</a:t>
            </a:r>
          </a:p>
          <a:p>
            <a:pPr marL="482040" indent="-435816" fontAlgn="base"/>
            <a:r>
              <a:rPr lang="en-US" sz="1500" b="1" dirty="0"/>
              <a:t>BRAINSTORMING SHEET REVIEW </a:t>
            </a:r>
          </a:p>
          <a:p>
            <a:pPr marL="482040" indent="-435816" fontAlgn="base"/>
            <a:r>
              <a:rPr lang="en-US" sz="1500" b="1" dirty="0"/>
              <a:t>JOB ANNOUNCMENT REVIEW – </a:t>
            </a:r>
            <a:r>
              <a:rPr lang="en-US" sz="1500" dirty="0"/>
              <a:t>Review what is required of the position you are interested in and match to your competencies</a:t>
            </a:r>
          </a:p>
          <a:p>
            <a:pPr marL="482040" indent="-435816" fontAlgn="base"/>
            <a:r>
              <a:rPr lang="en-US" sz="1500" b="1" dirty="0"/>
              <a:t>DRAFT COVER LETTER FOR EACH POSITION</a:t>
            </a:r>
          </a:p>
          <a:p>
            <a:pPr marL="482040" indent="-435816" fontAlgn="base"/>
            <a:r>
              <a:rPr lang="en-US" sz="1500" b="1" dirty="0"/>
              <a:t>MULTIPLE REVIEWERS OF RESUME &amp; COVERLETTER</a:t>
            </a:r>
          </a:p>
          <a:p>
            <a:pPr eaLnBrk="1" hangingPunct="1">
              <a:defRPr/>
            </a:pPr>
            <a:endParaRPr lang="en-US" sz="1400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2F47B-503B-4B7E-B182-62087711495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0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r>
              <a:rPr lang="en-US" baseline="0" dirty="0" smtClean="0"/>
              <a:t> Cross System Representation on Board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2F47B-503B-4B7E-B182-6208771149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99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0872"/>
            <a:r>
              <a:rPr lang="en-US" dirty="0"/>
              <a:t>Promote networking and collaboration among students, faculty, and aging and non-aging service providers, businesses, and legislators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2F47B-503B-4B7E-B182-6208771149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99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2F47B-503B-4B7E-B182-6208771149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99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19">
              <a:defRPr/>
            </a:pPr>
            <a:r>
              <a:rPr lang="en-US" dirty="0" smtClean="0"/>
              <a:t>youtu.be/ZOA1v4-2Fos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2F47B-503B-4B7E-B182-6208771149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99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2F47B-503B-4B7E-B182-6208771149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13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0872"/>
            <a:r>
              <a:rPr lang="en-US"/>
              <a:t>youtu.be/ZOA1v4-2Fos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2F47B-503B-4B7E-B182-6208771149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13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0872"/>
            <a:r>
              <a:rPr lang="en-US"/>
              <a:t>youtu.be/ZOA1v4-2Fos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2F47B-503B-4B7E-B182-6208771149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1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rgbClr val="842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/>
          <a:p>
            <a:fld id="{7F8F9461-E3EB-40CD-B93F-E5CBBBD8E0BA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/>
          <a:p>
            <a:fld id="{60578FA3-38AD-400D-A4D2-18E8EF129E5F}" type="datetime1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2DFC982-96AC-440A-A619-029FC2C72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44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61963" indent="-417513">
              <a:defRPr sz="3000" spc="0"/>
            </a:lvl1pPr>
            <a:lvl2pPr marL="798513" indent="-336550">
              <a:defRPr sz="2300" spc="0"/>
            </a:lvl2pPr>
            <a:lvl3pPr>
              <a:defRPr spc="0"/>
            </a:lvl3pPr>
            <a:lvl4pPr>
              <a:defRPr spc="0"/>
            </a:lvl4pPr>
            <a:lvl5pPr>
              <a:defRPr spc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302579"/>
            <a:ext cx="8381260" cy="1054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 spc="0"/>
            </a:lvl1pPr>
            <a:lvl2pPr>
              <a:defRPr sz="2400" spc="0"/>
            </a:lvl2pPr>
            <a:lvl3pPr>
              <a:defRPr sz="2000" spc="0"/>
            </a:lvl3pPr>
            <a:lvl4pPr>
              <a:defRPr sz="1800" spc="0"/>
            </a:lvl4pPr>
            <a:lvl5pPr>
              <a:defRPr sz="18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 spc="0"/>
            </a:lvl1pPr>
            <a:lvl2pPr>
              <a:defRPr sz="2400" spc="0"/>
            </a:lvl2pPr>
            <a:lvl3pPr>
              <a:defRPr sz="2000" spc="0"/>
            </a:lvl3pPr>
            <a:lvl4pPr>
              <a:defRPr sz="1800" spc="0"/>
            </a:lvl4pPr>
            <a:lvl5pPr>
              <a:defRPr sz="18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/>
          <a:p>
            <a:fld id="{941D58AA-1C84-40C9-BFEE-631CCB17636C}" type="datetime1">
              <a:rPr lang="en-US" smtClean="0"/>
              <a:pPr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/>
          <a:p>
            <a:fld id="{936542C1-4E96-413B-B72E-6C4B39D85C9D}" type="datetime1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/>
          <a:p>
            <a:fld id="{F0542AA2-D442-471A-9D69-80392E1E581D}" type="datetime1">
              <a:rPr lang="en-US" smtClean="0"/>
              <a:pPr/>
              <a:t>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rgbClr val="842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youtu.be/ZOA1v4-2Fo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133475"/>
            <a:ext cx="6324600" cy="1828800"/>
          </a:xfrm>
        </p:spPr>
        <p:txBody>
          <a:bodyPr/>
          <a:lstStyle/>
          <a:p>
            <a:r>
              <a:rPr lang="en-US" dirty="0" smtClean="0"/>
              <a:t>California Council on Gerontology &amp; Geriatrics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314325"/>
            <a:ext cx="16478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096125" y="3200399"/>
            <a:ext cx="1828800" cy="2669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10945 Le Conte Ave</a:t>
            </a:r>
          </a:p>
          <a:p>
            <a:pPr algn="ctr"/>
            <a:r>
              <a:rPr lang="en-US" sz="1300" dirty="0" smtClean="0"/>
              <a:t>Suite 2339</a:t>
            </a:r>
          </a:p>
          <a:p>
            <a:pPr algn="ctr"/>
            <a:r>
              <a:rPr lang="en-US" sz="1300" dirty="0" smtClean="0"/>
              <a:t>Los Angeles, CA</a:t>
            </a:r>
          </a:p>
          <a:p>
            <a:pPr algn="ctr"/>
            <a:r>
              <a:rPr lang="en-US" sz="1300" dirty="0" smtClean="0"/>
              <a:t>90095</a:t>
            </a:r>
          </a:p>
          <a:p>
            <a:pPr algn="ctr"/>
            <a:endParaRPr lang="en-US" sz="1300" dirty="0" smtClean="0"/>
          </a:p>
          <a:p>
            <a:pPr algn="ctr"/>
            <a:r>
              <a:rPr lang="en-US" sz="1300" dirty="0"/>
              <a:t>(</a:t>
            </a:r>
            <a:r>
              <a:rPr lang="en-US" sz="1300" dirty="0" smtClean="0"/>
              <a:t>310) 312-0531</a:t>
            </a:r>
          </a:p>
          <a:p>
            <a:pPr algn="ctr"/>
            <a:r>
              <a:rPr lang="en-US" sz="1300" dirty="0" smtClean="0"/>
              <a:t>(310) 312-0546</a:t>
            </a:r>
          </a:p>
          <a:p>
            <a:pPr algn="ctr"/>
            <a:endParaRPr lang="en-US" sz="1300" dirty="0" smtClean="0"/>
          </a:p>
          <a:p>
            <a:pPr algn="ctr"/>
            <a:r>
              <a:rPr lang="en-US" sz="1250" dirty="0" smtClean="0"/>
              <a:t>rprice@mednet.ucla.edu</a:t>
            </a:r>
          </a:p>
          <a:p>
            <a:pPr algn="ctr"/>
            <a:endParaRPr lang="en-US" sz="1300" dirty="0"/>
          </a:p>
          <a:p>
            <a:pPr algn="ctr"/>
            <a:r>
              <a:rPr lang="en-US" sz="2000" dirty="0" smtClean="0">
                <a:solidFill>
                  <a:srgbClr val="842B37"/>
                </a:solidFill>
              </a:rPr>
              <a:t>www.ccgg.org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0625" y="5247200"/>
            <a:ext cx="464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January 17, 2014</a:t>
            </a:r>
          </a:p>
          <a:p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Rachel M. Price, MSG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Executive Director, CCGG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2" name="Title 5"/>
          <p:cNvSpPr txBox="1">
            <a:spLocks/>
          </p:cNvSpPr>
          <p:nvPr/>
        </p:nvSpPr>
        <p:spPr>
          <a:xfrm>
            <a:off x="457200" y="2980474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i="1" cap="none" dirty="0" smtClean="0">
                <a:latin typeface="Adobe Hebrew" pitchFamily="18" charset="-79"/>
                <a:cs typeface="Adobe Hebrew" pitchFamily="18" charset="-79"/>
              </a:rPr>
              <a:t>Addressing Education, Advocacy and Workforce Development in California</a:t>
            </a:r>
            <a:endParaRPr lang="en-US" sz="3000" i="1" cap="none" dirty="0">
              <a:latin typeface="Adobe Hebrew" pitchFamily="18" charset="-79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133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8153400" cy="491032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b="1" dirty="0" smtClean="0"/>
              <a:t>EDUCATION/TRAINING</a:t>
            </a:r>
          </a:p>
          <a:p>
            <a:pPr marL="566738" indent="-522288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3000" dirty="0" smtClean="0"/>
              <a:t>Annual Educational Meeting 2014</a:t>
            </a:r>
            <a:endParaRPr lang="en-US" sz="3000" dirty="0"/>
          </a:p>
          <a:p>
            <a:pPr marL="44450" indent="0" algn="ctr">
              <a:buClr>
                <a:schemeClr val="accent5">
                  <a:lumMod val="50000"/>
                </a:schemeClr>
              </a:buClr>
              <a:buNone/>
            </a:pPr>
            <a:endParaRPr lang="en-US" sz="1500" i="1" dirty="0"/>
          </a:p>
          <a:p>
            <a:pPr marL="44450" indent="0" algn="ctr">
              <a:buClr>
                <a:schemeClr val="accent5">
                  <a:lumMod val="50000"/>
                </a:schemeClr>
              </a:buClr>
              <a:buNone/>
            </a:pPr>
            <a:r>
              <a:rPr lang="en-US" sz="2600" b="1" i="1" dirty="0" smtClean="0">
                <a:latin typeface="Adobe Hebrew" pitchFamily="18" charset="-79"/>
                <a:cs typeface="Adobe Hebrew" pitchFamily="18" charset="-79"/>
              </a:rPr>
              <a:t>Building </a:t>
            </a:r>
            <a:r>
              <a:rPr lang="en-US" sz="2600" b="1" i="1" dirty="0">
                <a:latin typeface="Adobe Hebrew" pitchFamily="18" charset="-79"/>
                <a:cs typeface="Adobe Hebrew" pitchFamily="18" charset="-79"/>
              </a:rPr>
              <a:t>Communities for Older Adults in California: Partnerships and Stakeholders in </a:t>
            </a:r>
            <a:r>
              <a:rPr lang="en-US" sz="2600" b="1" i="1" dirty="0" smtClean="0">
                <a:latin typeface="Adobe Hebrew" pitchFamily="18" charset="-79"/>
                <a:cs typeface="Adobe Hebrew" pitchFamily="18" charset="-79"/>
              </a:rPr>
              <a:t>Action</a:t>
            </a:r>
          </a:p>
          <a:p>
            <a:pPr marL="783907" lvl="2" indent="0">
              <a:buClr>
                <a:schemeClr val="accent5">
                  <a:lumMod val="50000"/>
                </a:schemeClr>
              </a:buClr>
              <a:buNone/>
            </a:pPr>
            <a:endParaRPr lang="en-US" sz="2600" dirty="0" smtClean="0"/>
          </a:p>
          <a:p>
            <a:pPr marL="44450" indent="0">
              <a:buClr>
                <a:schemeClr val="accent5">
                  <a:lumMod val="50000"/>
                </a:schemeClr>
              </a:buClr>
              <a:buNone/>
            </a:pPr>
            <a:endParaRPr lang="en-US" sz="3000" dirty="0" smtClean="0"/>
          </a:p>
          <a:p>
            <a:pPr marL="566738" indent="-522288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44450" indent="0" algn="ctr">
              <a:buClr>
                <a:schemeClr val="accent5">
                  <a:lumMod val="50000"/>
                </a:schemeClr>
              </a:buClr>
              <a:buNone/>
            </a:pPr>
            <a:endParaRPr lang="en-US" sz="1500" dirty="0" smtClean="0"/>
          </a:p>
          <a:p>
            <a:pPr marL="44450" indent="0" algn="ctr">
              <a:buClr>
                <a:schemeClr val="accent5">
                  <a:lumMod val="50000"/>
                </a:schemeClr>
              </a:buClr>
              <a:buNone/>
            </a:pPr>
            <a:r>
              <a:rPr lang="en-US" sz="2000" dirty="0" smtClean="0"/>
              <a:t>Opportunities:  Poster presentation (Jan 24), Scholarship funding minority students to attend CCGG, Networking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98697"/>
            <a:ext cx="8381260" cy="1054394"/>
          </a:xfrm>
        </p:spPr>
        <p:txBody>
          <a:bodyPr/>
          <a:lstStyle/>
          <a:p>
            <a:r>
              <a:rPr lang="en-US" sz="4200" dirty="0" smtClean="0"/>
              <a:t>What do we do?</a:t>
            </a:r>
            <a:endParaRPr lang="en-US" sz="4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4173879"/>
            <a:ext cx="77152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88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8153400" cy="491032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b="1" dirty="0" smtClean="0"/>
              <a:t>EDUCATION/TRAINING</a:t>
            </a:r>
          </a:p>
          <a:p>
            <a:pPr marL="566738" indent="-522288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3000" dirty="0" smtClean="0"/>
              <a:t>Annual Educational Meeting 2015</a:t>
            </a:r>
            <a:endParaRPr lang="en-US" sz="3000" dirty="0"/>
          </a:p>
          <a:p>
            <a:pPr marL="44450" indent="0" algn="ctr">
              <a:buClr>
                <a:schemeClr val="accent5">
                  <a:lumMod val="50000"/>
                </a:schemeClr>
              </a:buClr>
              <a:buNone/>
            </a:pPr>
            <a:endParaRPr lang="en-US" sz="1500" i="1" dirty="0"/>
          </a:p>
          <a:p>
            <a:pPr marL="44450" indent="0" algn="ctr">
              <a:buClr>
                <a:schemeClr val="accent5">
                  <a:lumMod val="50000"/>
                </a:schemeClr>
              </a:buClr>
              <a:buNone/>
            </a:pPr>
            <a:r>
              <a:rPr lang="en-US" sz="3200" b="1" i="1" dirty="0" smtClean="0">
                <a:solidFill>
                  <a:srgbClr val="842B37"/>
                </a:solidFill>
                <a:latin typeface="Adobe Hebrew" pitchFamily="18" charset="-79"/>
                <a:cs typeface="Adobe Hebrew" pitchFamily="18" charset="-79"/>
              </a:rPr>
              <a:t>What would you be interested in coming to next year in Southern California?</a:t>
            </a:r>
            <a:endParaRPr lang="en-US" sz="3200" dirty="0">
              <a:solidFill>
                <a:srgbClr val="842B3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98697"/>
            <a:ext cx="8381260" cy="1054394"/>
          </a:xfrm>
        </p:spPr>
        <p:txBody>
          <a:bodyPr/>
          <a:lstStyle/>
          <a:p>
            <a:r>
              <a:rPr lang="en-US" sz="4200" dirty="0" smtClean="0"/>
              <a:t>What do we do?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4967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98697"/>
            <a:ext cx="8381260" cy="1054394"/>
          </a:xfrm>
        </p:spPr>
        <p:txBody>
          <a:bodyPr/>
          <a:lstStyle/>
          <a:p>
            <a:r>
              <a:rPr lang="en-US" sz="4200" dirty="0" smtClean="0"/>
              <a:t>What do we do?</a:t>
            </a:r>
            <a:endParaRPr lang="en-US" sz="4200" dirty="0"/>
          </a:p>
        </p:txBody>
      </p:sp>
      <p:sp>
        <p:nvSpPr>
          <p:cNvPr id="7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8153400" cy="4910328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r>
              <a:rPr lang="en-US" sz="4100" b="1" dirty="0" smtClean="0"/>
              <a:t>ADVOCACY</a:t>
            </a:r>
          </a:p>
          <a:p>
            <a:pPr marL="566738" indent="-522288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3900" dirty="0" smtClean="0"/>
              <a:t>Policy Forum</a:t>
            </a:r>
          </a:p>
          <a:p>
            <a:pPr marL="914400" indent="-347663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3400" dirty="0" smtClean="0"/>
              <a:t>ABC’s </a:t>
            </a:r>
            <a:r>
              <a:rPr lang="en-US" sz="3400" dirty="0"/>
              <a:t>of the ACA: Basics of the Affordable Care </a:t>
            </a:r>
            <a:r>
              <a:rPr lang="en-US" sz="3400" dirty="0" smtClean="0"/>
              <a:t>Act (2013) </a:t>
            </a:r>
          </a:p>
          <a:p>
            <a:pPr marL="1262063" indent="-347663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Getting </a:t>
            </a:r>
            <a:r>
              <a:rPr lang="en-US" dirty="0"/>
              <a:t>the Record Straight: ACA Myths &amp; </a:t>
            </a:r>
            <a:r>
              <a:rPr lang="en-US" dirty="0" smtClean="0"/>
              <a:t>Facts</a:t>
            </a:r>
          </a:p>
          <a:p>
            <a:pPr marL="1262063" indent="-347663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Future of “Dual </a:t>
            </a:r>
            <a:r>
              <a:rPr lang="en-US" dirty="0" err="1" smtClean="0"/>
              <a:t>Eligibles</a:t>
            </a:r>
            <a:r>
              <a:rPr lang="en-US" dirty="0" smtClean="0"/>
              <a:t>”</a:t>
            </a:r>
          </a:p>
          <a:p>
            <a:pPr marL="1262063" indent="-347663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Older </a:t>
            </a:r>
            <a:r>
              <a:rPr lang="en-US" dirty="0"/>
              <a:t>Adults in Managed </a:t>
            </a:r>
            <a:r>
              <a:rPr lang="en-US" dirty="0" smtClean="0"/>
              <a:t>Care</a:t>
            </a:r>
          </a:p>
          <a:p>
            <a:pPr marL="1262063" indent="-347663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The </a:t>
            </a:r>
            <a:r>
              <a:rPr lang="en-US" dirty="0"/>
              <a:t>Role of Culturally Sensitive </a:t>
            </a:r>
            <a:r>
              <a:rPr lang="en-US" dirty="0" smtClean="0"/>
              <a:t>Outreach</a:t>
            </a:r>
          </a:p>
          <a:p>
            <a:pPr marL="1262063" indent="-347663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/>
              <a:t>What </a:t>
            </a:r>
            <a:r>
              <a:rPr lang="en-US" dirty="0"/>
              <a:t>Educators and Students Need to Know: Educating Legislature, Workforce, </a:t>
            </a:r>
            <a:r>
              <a:rPr lang="en-US" dirty="0" smtClean="0"/>
              <a:t>&amp; Our Students</a:t>
            </a:r>
          </a:p>
          <a:p>
            <a:pPr marL="57150" indent="0" algn="ctr">
              <a:spcBef>
                <a:spcPts val="150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en-US" sz="2600" dirty="0" smtClean="0"/>
              <a:t>Audio Visual:</a:t>
            </a:r>
            <a:r>
              <a:rPr lang="en-US" sz="2600" dirty="0" smtClean="0">
                <a:solidFill>
                  <a:schemeClr val="bg1"/>
                </a:solidFill>
              </a:rPr>
              <a:t>  </a:t>
            </a:r>
            <a:r>
              <a:rPr lang="en-US" sz="2600" u="sng" dirty="0" smtClean="0">
                <a:solidFill>
                  <a:srgbClr val="0000FF"/>
                </a:solidFill>
              </a:rPr>
              <a:t>http</a:t>
            </a:r>
            <a:r>
              <a:rPr lang="en-US" sz="2600" u="sng" dirty="0">
                <a:solidFill>
                  <a:srgbClr val="0000FF"/>
                </a:solidFill>
              </a:rPr>
              <a:t>://uscgero.adobeconnect.com/p46c5yy4n7g</a:t>
            </a:r>
            <a:r>
              <a:rPr lang="en-US" sz="2600" u="sng" dirty="0" smtClean="0">
                <a:solidFill>
                  <a:srgbClr val="0000FF"/>
                </a:solidFill>
              </a:rPr>
              <a:t>/</a:t>
            </a:r>
          </a:p>
          <a:p>
            <a:pPr marL="57150" indent="0" algn="ctr">
              <a:buClr>
                <a:schemeClr val="accent5">
                  <a:lumMod val="50000"/>
                </a:schemeClr>
              </a:buClr>
              <a:buNone/>
            </a:pPr>
            <a:r>
              <a:rPr lang="en-US" sz="2600" dirty="0" smtClean="0"/>
              <a:t>PDF Materials:  </a:t>
            </a:r>
            <a:r>
              <a:rPr lang="en-US" sz="2600" u="sng" dirty="0" smtClean="0">
                <a:solidFill>
                  <a:srgbClr val="0000FF"/>
                </a:solidFill>
              </a:rPr>
              <a:t> http</a:t>
            </a:r>
            <a:r>
              <a:rPr lang="en-US" sz="2600" u="sng" dirty="0">
                <a:solidFill>
                  <a:srgbClr val="0000FF"/>
                </a:solidFill>
              </a:rPr>
              <a:t>://</a:t>
            </a:r>
            <a:r>
              <a:rPr lang="en-US" sz="2600" u="sng" dirty="0" smtClean="0">
                <a:solidFill>
                  <a:srgbClr val="0000FF"/>
                </a:solidFill>
              </a:rPr>
              <a:t>www.ccgg.org/resources/CCGG%20Policy%20Forum%2010-18-13%20Printable%20Handout.pdf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55635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8153400" cy="491032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b="1" dirty="0" smtClean="0"/>
              <a:t>ADVOCACY</a:t>
            </a:r>
          </a:p>
          <a:p>
            <a:pPr marL="566738" indent="-522288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3000" dirty="0" smtClean="0"/>
              <a:t>Policy Forum October 2014</a:t>
            </a:r>
            <a:endParaRPr lang="en-US" sz="3000" dirty="0"/>
          </a:p>
          <a:p>
            <a:pPr marL="44450" indent="0" algn="ctr">
              <a:buClr>
                <a:schemeClr val="accent5">
                  <a:lumMod val="50000"/>
                </a:schemeClr>
              </a:buClr>
              <a:buNone/>
            </a:pPr>
            <a:endParaRPr lang="en-US" sz="1500" i="1" dirty="0"/>
          </a:p>
          <a:p>
            <a:pPr marL="44450" indent="0" algn="ctr">
              <a:buClr>
                <a:schemeClr val="accent5">
                  <a:lumMod val="50000"/>
                </a:schemeClr>
              </a:buClr>
              <a:buNone/>
            </a:pPr>
            <a:r>
              <a:rPr lang="en-US" sz="3200" b="1" i="1" dirty="0" smtClean="0">
                <a:solidFill>
                  <a:srgbClr val="842B37"/>
                </a:solidFill>
                <a:latin typeface="Adobe Hebrew" pitchFamily="18" charset="-79"/>
                <a:cs typeface="Adobe Hebrew" pitchFamily="18" charset="-79"/>
              </a:rPr>
              <a:t>What do you think our next policy issue should address?</a:t>
            </a:r>
            <a:endParaRPr lang="en-US" sz="3200" dirty="0">
              <a:solidFill>
                <a:srgbClr val="842B3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98697"/>
            <a:ext cx="8381260" cy="1054394"/>
          </a:xfrm>
        </p:spPr>
        <p:txBody>
          <a:bodyPr/>
          <a:lstStyle/>
          <a:p>
            <a:r>
              <a:rPr lang="en-US" sz="4200" dirty="0" smtClean="0"/>
              <a:t>What do we do?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05106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98697"/>
            <a:ext cx="8381260" cy="1054394"/>
          </a:xfrm>
        </p:spPr>
        <p:txBody>
          <a:bodyPr/>
          <a:lstStyle/>
          <a:p>
            <a:r>
              <a:rPr lang="en-US" sz="4200" dirty="0" smtClean="0"/>
              <a:t>What do we do?</a:t>
            </a:r>
            <a:endParaRPr lang="en-US" sz="4200" dirty="0"/>
          </a:p>
        </p:txBody>
      </p:sp>
      <p:sp>
        <p:nvSpPr>
          <p:cNvPr id="7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8153400" cy="491032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b="1" dirty="0" smtClean="0"/>
              <a:t>CONSULTANCY</a:t>
            </a:r>
          </a:p>
          <a:p>
            <a:pPr marL="566738" indent="-522288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3000" dirty="0" smtClean="0"/>
              <a:t>Serve as consultants / experts</a:t>
            </a:r>
          </a:p>
          <a:p>
            <a:pPr marL="1030288" lvl="1" indent="-4635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600" dirty="0" smtClean="0"/>
              <a:t>Advisory/Steering Committees</a:t>
            </a:r>
          </a:p>
          <a:p>
            <a:pPr marL="566738" indent="-509588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3000" dirty="0" smtClean="0"/>
              <a:t>Write grants</a:t>
            </a:r>
          </a:p>
          <a:p>
            <a:pPr marL="1030288" lvl="1" indent="-4635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600" dirty="0" smtClean="0"/>
              <a:t>Test educational interventions </a:t>
            </a:r>
          </a:p>
          <a:p>
            <a:pPr marL="1030288" lvl="1" indent="-4635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600" dirty="0" smtClean="0"/>
              <a:t>Train different groups (students/faculty)</a:t>
            </a:r>
          </a:p>
          <a:p>
            <a:pPr marL="566738" indent="-509588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3000" dirty="0" smtClean="0"/>
              <a:t>Serve </a:t>
            </a:r>
            <a:r>
              <a:rPr lang="en-US" sz="3000" dirty="0"/>
              <a:t>on California Geriatric Behavioral Health Workforce </a:t>
            </a:r>
            <a:r>
              <a:rPr lang="en-US" sz="3000" dirty="0" smtClean="0"/>
              <a:t>Coalition</a:t>
            </a:r>
          </a:p>
          <a:p>
            <a:pPr marL="1030288" lvl="1" indent="-4635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600" dirty="0"/>
              <a:t>S</a:t>
            </a:r>
            <a:r>
              <a:rPr lang="en-US" sz="2600" dirty="0" smtClean="0"/>
              <a:t>tatewide multi-organization initiative</a:t>
            </a:r>
          </a:p>
          <a:p>
            <a:pPr marL="1030288" lvl="1" indent="-4635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en-US" sz="2600" dirty="0"/>
          </a:p>
          <a:p>
            <a:pPr marL="1030288" lvl="1" indent="-4635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3921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86397"/>
            <a:ext cx="8381260" cy="1054394"/>
          </a:xfrm>
        </p:spPr>
        <p:txBody>
          <a:bodyPr/>
          <a:lstStyle/>
          <a:p>
            <a:r>
              <a:rPr lang="en-US" sz="4200" dirty="0" smtClean="0"/>
              <a:t>HOW CAN YOU GET INVOLVED?</a:t>
            </a:r>
            <a:endParaRPr lang="en-US" sz="4200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07408"/>
          </a:xfrm>
        </p:spPr>
        <p:txBody>
          <a:bodyPr>
            <a:normAutofit lnSpcReduction="10000"/>
          </a:bodyPr>
          <a:lstStyle/>
          <a:p>
            <a:pPr marL="457200" indent="-412750"/>
            <a:r>
              <a:rPr lang="en-US" sz="3000" dirty="0" smtClean="0"/>
              <a:t>CCGG Membership Opportunities:</a:t>
            </a:r>
          </a:p>
          <a:p>
            <a:pPr marL="914400" lvl="1" indent="-450850"/>
            <a:r>
              <a:rPr lang="en-US" sz="2600" dirty="0" smtClean="0"/>
              <a:t>Get a student membership to CCGG and get reduced rate to Annual Meeting</a:t>
            </a:r>
          </a:p>
          <a:p>
            <a:pPr marL="914400" lvl="1" indent="-450850"/>
            <a:r>
              <a:rPr lang="en-US" sz="2600" dirty="0" smtClean="0"/>
              <a:t>Participate in CCGG Committee work (resume building)</a:t>
            </a:r>
          </a:p>
          <a:p>
            <a:pPr marL="463550" indent="-406400"/>
            <a:r>
              <a:rPr lang="en-US" sz="3000" dirty="0" smtClean="0"/>
              <a:t>LinkedIn CCGG Group:</a:t>
            </a:r>
          </a:p>
          <a:p>
            <a:pPr marL="914400" lvl="1" indent="-450850"/>
            <a:r>
              <a:rPr lang="en-US" sz="2600" dirty="0" smtClean="0"/>
              <a:t>Join the 420 member group of like minded students, professionals, organizations</a:t>
            </a:r>
          </a:p>
          <a:p>
            <a:pPr marL="463550" indent="-406400"/>
            <a:r>
              <a:rPr lang="en-US" sz="3000" dirty="0" smtClean="0"/>
              <a:t>Job Board:</a:t>
            </a:r>
          </a:p>
          <a:p>
            <a:pPr marL="914400" lvl="1" indent="-450850"/>
            <a:r>
              <a:rPr lang="en-US" sz="2600" dirty="0" smtClean="0"/>
              <a:t>When the time is ready, check out jobs available</a:t>
            </a:r>
          </a:p>
          <a:p>
            <a:pPr marL="463550" indent="-406400"/>
            <a:endParaRPr lang="en-US" dirty="0" smtClean="0"/>
          </a:p>
          <a:p>
            <a:pPr marL="914400" lvl="1" indent="-450850"/>
            <a:endParaRPr lang="en-US" dirty="0" smtClean="0"/>
          </a:p>
          <a:p>
            <a:pPr marL="463550" indent="-406400"/>
            <a:endParaRPr lang="en-US" dirty="0" smtClean="0"/>
          </a:p>
          <a:p>
            <a:pPr marL="731520" lvl="1" indent="-412750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429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CCGG CAREERS IN AGING THOUGHTS</a:t>
            </a:r>
          </a:p>
        </p:txBody>
      </p:sp>
    </p:spTree>
    <p:extLst>
      <p:ext uri="{BB962C8B-B14F-4D97-AF65-F5344CB8AC3E}">
        <p14:creationId xmlns:p14="http://schemas.microsoft.com/office/powerpoint/2010/main" val="161205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426475319@17012014-0E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762" y="1043552"/>
            <a:ext cx="5067666" cy="556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90733" y="30480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cap="all" dirty="0">
                <a:latin typeface="+mj-lt"/>
              </a:rPr>
              <a:t>What </a:t>
            </a:r>
            <a:r>
              <a:rPr lang="en-US" sz="4000" b="1" cap="all" dirty="0" smtClean="0">
                <a:latin typeface="+mj-lt"/>
              </a:rPr>
              <a:t>Careers are Available?</a:t>
            </a:r>
            <a:endParaRPr lang="en-US" sz="4000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501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EDUCATIONAL OPPORTUNITIES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83058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8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8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80999" y="1719070"/>
            <a:ext cx="8407893" cy="48341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8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8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12750"/>
            <a:r>
              <a:rPr lang="en-US" sz="3000" dirty="0" smtClean="0"/>
              <a:t>Traditional Gerontology Programs</a:t>
            </a:r>
          </a:p>
          <a:p>
            <a:pPr marL="731520" lvl="1" indent="-412750"/>
            <a:r>
              <a:rPr lang="en-US" sz="2600" dirty="0" smtClean="0"/>
              <a:t>Certificate</a:t>
            </a:r>
          </a:p>
          <a:p>
            <a:pPr marL="731520" lvl="1" indent="-412750"/>
            <a:r>
              <a:rPr lang="en-US" sz="2600" dirty="0" smtClean="0"/>
              <a:t>Bachelors</a:t>
            </a:r>
          </a:p>
          <a:p>
            <a:pPr marL="731520" lvl="1" indent="-412750"/>
            <a:r>
              <a:rPr lang="en-US" sz="2600" dirty="0" smtClean="0"/>
              <a:t>Masters</a:t>
            </a:r>
          </a:p>
          <a:p>
            <a:pPr marL="731520" lvl="1" indent="-412750"/>
            <a:r>
              <a:rPr lang="en-US" sz="2600" dirty="0" smtClean="0"/>
              <a:t>Doctorate</a:t>
            </a:r>
          </a:p>
          <a:p>
            <a:pPr marL="457200" indent="-412750"/>
            <a:r>
              <a:rPr lang="en-US" sz="3000" dirty="0" smtClean="0"/>
              <a:t>Hybrid Programs</a:t>
            </a:r>
          </a:p>
          <a:p>
            <a:pPr marL="731520" lvl="1" indent="-412750"/>
            <a:r>
              <a:rPr lang="en-US" sz="2600" dirty="0"/>
              <a:t>Social Work, Psychology, </a:t>
            </a:r>
            <a:r>
              <a:rPr lang="en-US" sz="2600" dirty="0" smtClean="0"/>
              <a:t>Nursing, Public Health</a:t>
            </a:r>
            <a:endParaRPr lang="en-US" sz="2600" dirty="0"/>
          </a:p>
          <a:p>
            <a:pPr marL="731520" lvl="1" indent="-412750"/>
            <a:r>
              <a:rPr lang="en-US" sz="2600" dirty="0" smtClean="0"/>
              <a:t>Business Administration</a:t>
            </a:r>
          </a:p>
          <a:p>
            <a:pPr marL="731520" lvl="1" indent="-412750"/>
            <a:r>
              <a:rPr lang="en-US" sz="2600" dirty="0" smtClean="0"/>
              <a:t>Public Administration</a:t>
            </a:r>
          </a:p>
          <a:p>
            <a:pPr marL="731520" lvl="1" indent="-412750"/>
            <a:r>
              <a:rPr lang="en-US" sz="2600" dirty="0" smtClean="0"/>
              <a:t>Law</a:t>
            </a:r>
            <a:endParaRPr lang="en-US" dirty="0" smtClean="0"/>
          </a:p>
          <a:p>
            <a:pPr marL="914400" lvl="1" indent="-450850"/>
            <a:endParaRPr lang="en-US" dirty="0" smtClean="0"/>
          </a:p>
          <a:p>
            <a:pPr marL="463550" indent="-406400"/>
            <a:endParaRPr lang="en-US" dirty="0" smtClean="0"/>
          </a:p>
          <a:p>
            <a:pPr marL="731520" lvl="1" indent="-412750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282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Foundational knowledge of field</a:t>
            </a:r>
          </a:p>
          <a:p>
            <a:pPr eaLnBrk="1" hangingPunct="1"/>
            <a:r>
              <a:rPr lang="en-US" altLang="en-US" dirty="0" smtClean="0"/>
              <a:t>Theoretical framework</a:t>
            </a:r>
          </a:p>
          <a:p>
            <a:pPr eaLnBrk="1" hangingPunct="1"/>
            <a:r>
              <a:rPr lang="en-US" altLang="en-US" dirty="0" smtClean="0"/>
              <a:t>Practical models used in field</a:t>
            </a:r>
          </a:p>
          <a:p>
            <a:pPr eaLnBrk="1" hangingPunct="1"/>
            <a:r>
              <a:rPr lang="en-US" altLang="en-US" dirty="0" smtClean="0"/>
              <a:t>Programs needed – impact, services</a:t>
            </a:r>
          </a:p>
          <a:p>
            <a:pPr eaLnBrk="1" hangingPunct="1"/>
            <a:r>
              <a:rPr lang="en-US" altLang="en-US" dirty="0" smtClean="0"/>
              <a:t>Needs of diverse populations – access to services, regional disparities, low-income, etc.</a:t>
            </a:r>
          </a:p>
          <a:p>
            <a:pPr eaLnBrk="1" hangingPunct="1"/>
            <a:r>
              <a:rPr lang="en-US" altLang="en-US" dirty="0" smtClean="0"/>
              <a:t>Hands on experience – internship / practicum</a:t>
            </a:r>
          </a:p>
          <a:p>
            <a:pPr eaLnBrk="1" hangingPunct="1"/>
            <a:r>
              <a:rPr lang="en-US" altLang="en-US" dirty="0" smtClean="0"/>
              <a:t>Care about the well being of older adults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WHAT ARE YOU GETTING OUT OF YOUR GERO / GERI PROGRAM?</a:t>
            </a:r>
          </a:p>
        </p:txBody>
      </p:sp>
    </p:spTree>
    <p:extLst>
      <p:ext uri="{BB962C8B-B14F-4D97-AF65-F5344CB8AC3E}">
        <p14:creationId xmlns:p14="http://schemas.microsoft.com/office/powerpoint/2010/main" val="15408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12750"/>
            <a:r>
              <a:rPr lang="en-US" spc="0" dirty="0" smtClean="0"/>
              <a:t>Statewide education leadership non-profit organization in gerontology &amp; geriatrics</a:t>
            </a:r>
          </a:p>
          <a:p>
            <a:pPr marL="457200" indent="-412750"/>
            <a:r>
              <a:rPr lang="en-US" spc="0" dirty="0" smtClean="0"/>
              <a:t>Mission is to improve the quality of life of California’s diverse aging population</a:t>
            </a:r>
          </a:p>
          <a:p>
            <a:pPr marL="457200" indent="-412750"/>
            <a:r>
              <a:rPr lang="en-US" spc="0" dirty="0" smtClean="0"/>
              <a:t>Our business is to:</a:t>
            </a:r>
          </a:p>
          <a:p>
            <a:pPr marL="800100" lvl="1" indent="-342900"/>
            <a:r>
              <a:rPr lang="en-US" sz="2600" spc="0" dirty="0" smtClean="0"/>
              <a:t>Educate</a:t>
            </a:r>
          </a:p>
          <a:p>
            <a:pPr marL="800100" lvl="1" indent="-342900"/>
            <a:r>
              <a:rPr lang="en-US" sz="2600" spc="0" dirty="0" smtClean="0"/>
              <a:t>Help prepare the workforce needed</a:t>
            </a:r>
          </a:p>
          <a:p>
            <a:pPr marL="800100" lvl="1" indent="-342900"/>
            <a:r>
              <a:rPr lang="en-US" sz="2600" spc="0" dirty="0" smtClean="0"/>
              <a:t>Advocate on behalf of older adults and their needs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71475" y="289172"/>
            <a:ext cx="8381260" cy="1054394"/>
          </a:xfrm>
        </p:spPr>
        <p:txBody>
          <a:bodyPr/>
          <a:lstStyle/>
          <a:p>
            <a:r>
              <a:rPr lang="en-US" sz="4200" dirty="0" smtClean="0"/>
              <a:t>About CCGG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92697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RESUME BUILDING IDEAS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 fontAlgn="base">
              <a:buNone/>
            </a:pPr>
            <a:r>
              <a:rPr lang="en-US" sz="3200" b="1" spc="0" dirty="0" smtClean="0"/>
              <a:t>BRAINSTORMING</a:t>
            </a:r>
            <a:endParaRPr lang="en-US" sz="3200" b="1" spc="0" dirty="0"/>
          </a:p>
          <a:p>
            <a:pPr marL="463550" indent="-419100" fontAlgn="base"/>
            <a:r>
              <a:rPr lang="en-US" sz="3000" b="1" spc="0" dirty="0" smtClean="0"/>
              <a:t>KNOWLEDGE – </a:t>
            </a:r>
            <a:r>
              <a:rPr lang="en-US" sz="3000" spc="0" dirty="0" smtClean="0"/>
              <a:t>What have you learned? </a:t>
            </a:r>
          </a:p>
          <a:p>
            <a:pPr marL="463550" indent="-419100" fontAlgn="base"/>
            <a:r>
              <a:rPr lang="en-US" sz="3000" b="1" spc="0" dirty="0" smtClean="0"/>
              <a:t>SKILLS </a:t>
            </a:r>
            <a:r>
              <a:rPr lang="en-US" sz="3000" b="1" spc="0" dirty="0"/>
              <a:t>– </a:t>
            </a:r>
            <a:r>
              <a:rPr lang="en-US" sz="3000" spc="0" dirty="0"/>
              <a:t>What can you do now that you’ve finished your program?</a:t>
            </a:r>
            <a:r>
              <a:rPr lang="en-US" sz="3000" i="1" spc="0" dirty="0"/>
              <a:t> </a:t>
            </a:r>
            <a:endParaRPr lang="en-US" sz="3000" spc="0" dirty="0"/>
          </a:p>
          <a:p>
            <a:pPr marL="463550" indent="-419100" fontAlgn="base"/>
            <a:r>
              <a:rPr lang="en-US" sz="3000" b="1" spc="0" dirty="0"/>
              <a:t>ATTITUDE / VALUES / WORK ETHIC – </a:t>
            </a:r>
            <a:r>
              <a:rPr lang="en-US" sz="3000" spc="0" dirty="0"/>
              <a:t>What is important to you?</a:t>
            </a:r>
          </a:p>
          <a:p>
            <a:pPr marL="463550" indent="-419100" fontAlgn="base"/>
            <a:r>
              <a:rPr lang="en-US" sz="3000" b="1" spc="0" dirty="0" smtClean="0"/>
              <a:t>MISC </a:t>
            </a:r>
            <a:r>
              <a:rPr lang="en-US" sz="3000" b="1" spc="0" dirty="0"/>
              <a:t>– </a:t>
            </a:r>
            <a:r>
              <a:rPr lang="en-US" sz="3000" spc="0" dirty="0"/>
              <a:t>What light bulb moments have you experienced? </a:t>
            </a:r>
            <a:endParaRPr lang="en-US" altLang="en-US" sz="3000" spc="0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6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-1373817" y="304800"/>
            <a:ext cx="9783287" cy="6172200"/>
            <a:chOff x="384" y="1008"/>
            <a:chExt cx="4992" cy="2784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384" y="1008"/>
              <a:ext cx="4992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_s110597"/>
            <p:cNvSpPr>
              <a:spLocks noChangeShapeType="1"/>
            </p:cNvSpPr>
            <p:nvPr/>
          </p:nvSpPr>
          <p:spPr bwMode="auto">
            <a:xfrm flipH="1" flipV="1">
              <a:off x="2306" y="2068"/>
              <a:ext cx="289" cy="16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7" name="_s110598"/>
            <p:cNvSpPr>
              <a:spLocks noChangeArrowheads="1"/>
            </p:cNvSpPr>
            <p:nvPr/>
          </p:nvSpPr>
          <p:spPr bwMode="auto">
            <a:xfrm>
              <a:off x="1691" y="1573"/>
              <a:ext cx="661" cy="66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800" dirty="0">
                  <a:latin typeface="+mn-lt"/>
                </a:rPr>
                <a:t>Hard Skills</a:t>
              </a:r>
            </a:p>
          </p:txBody>
        </p:sp>
        <p:sp>
          <p:nvSpPr>
            <p:cNvPr id="8" name="_s110599"/>
            <p:cNvSpPr>
              <a:spLocks noChangeShapeType="1"/>
            </p:cNvSpPr>
            <p:nvPr/>
          </p:nvSpPr>
          <p:spPr bwMode="auto">
            <a:xfrm flipH="1">
              <a:off x="2306" y="2564"/>
              <a:ext cx="289" cy="16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9" name="_s110600"/>
            <p:cNvSpPr>
              <a:spLocks noChangeArrowheads="1"/>
            </p:cNvSpPr>
            <p:nvPr/>
          </p:nvSpPr>
          <p:spPr bwMode="auto">
            <a:xfrm>
              <a:off x="1691" y="2565"/>
              <a:ext cx="661" cy="66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 dirty="0">
                  <a:latin typeface="+mn-lt"/>
                </a:rPr>
                <a:t>Personal </a:t>
              </a:r>
            </a:p>
            <a:p>
              <a:pPr algn="ctr"/>
              <a:r>
                <a:rPr lang="en-US" altLang="en-US" sz="1600" dirty="0">
                  <a:latin typeface="+mn-lt"/>
                </a:rPr>
                <a:t>Values </a:t>
              </a:r>
            </a:p>
            <a:p>
              <a:pPr algn="ctr"/>
              <a:r>
                <a:rPr lang="en-US" altLang="en-US" sz="1600" dirty="0">
                  <a:latin typeface="+mn-lt"/>
                </a:rPr>
                <a:t>&amp; </a:t>
              </a:r>
            </a:p>
            <a:p>
              <a:pPr algn="ctr"/>
              <a:r>
                <a:rPr lang="en-US" altLang="en-US" sz="1600" dirty="0">
                  <a:latin typeface="+mn-lt"/>
                </a:rPr>
                <a:t>Attitudes</a:t>
              </a:r>
            </a:p>
          </p:txBody>
        </p:sp>
        <p:sp>
          <p:nvSpPr>
            <p:cNvPr id="10" name="_s110601"/>
            <p:cNvSpPr>
              <a:spLocks noChangeShapeType="1"/>
            </p:cNvSpPr>
            <p:nvPr/>
          </p:nvSpPr>
          <p:spPr bwMode="auto">
            <a:xfrm>
              <a:off x="2880" y="2728"/>
              <a:ext cx="0" cy="33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1" name="_s110602"/>
            <p:cNvSpPr>
              <a:spLocks noChangeArrowheads="1"/>
            </p:cNvSpPr>
            <p:nvPr/>
          </p:nvSpPr>
          <p:spPr bwMode="auto">
            <a:xfrm>
              <a:off x="2550" y="3061"/>
              <a:ext cx="679" cy="66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defTabSz="1146175"/>
              <a:r>
                <a:rPr lang="en-US" altLang="en-US" sz="1550" dirty="0">
                  <a:latin typeface="+mn-lt"/>
                </a:rPr>
                <a:t>Competitive </a:t>
              </a:r>
            </a:p>
            <a:p>
              <a:pPr algn="ctr"/>
              <a:r>
                <a:rPr lang="en-US" altLang="en-US" sz="1550" dirty="0">
                  <a:latin typeface="+mn-lt"/>
                </a:rPr>
                <a:t>Advantage</a:t>
              </a:r>
            </a:p>
            <a:p>
              <a:pPr algn="ctr"/>
              <a:r>
                <a:rPr lang="en-US" altLang="en-US" sz="1550" dirty="0" smtClean="0">
                  <a:latin typeface="+mn-lt"/>
                </a:rPr>
                <a:t>- GERO</a:t>
              </a:r>
              <a:endParaRPr lang="en-US" altLang="en-US" sz="1550" dirty="0">
                <a:latin typeface="+mn-lt"/>
              </a:endParaRPr>
            </a:p>
          </p:txBody>
        </p:sp>
        <p:sp>
          <p:nvSpPr>
            <p:cNvPr id="12" name="_s110603"/>
            <p:cNvSpPr>
              <a:spLocks noChangeShapeType="1"/>
            </p:cNvSpPr>
            <p:nvPr/>
          </p:nvSpPr>
          <p:spPr bwMode="auto">
            <a:xfrm>
              <a:off x="3165" y="2564"/>
              <a:ext cx="289" cy="16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3" name="_s110604"/>
            <p:cNvSpPr>
              <a:spLocks noChangeArrowheads="1"/>
            </p:cNvSpPr>
            <p:nvPr/>
          </p:nvSpPr>
          <p:spPr bwMode="auto">
            <a:xfrm>
              <a:off x="3409" y="2565"/>
              <a:ext cx="661" cy="66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800" dirty="0">
                  <a:latin typeface="+mn-lt"/>
                </a:rPr>
                <a:t>Knowledge</a:t>
              </a:r>
            </a:p>
          </p:txBody>
        </p:sp>
        <p:sp>
          <p:nvSpPr>
            <p:cNvPr id="14" name="_s110605"/>
            <p:cNvSpPr>
              <a:spLocks noChangeShapeType="1"/>
            </p:cNvSpPr>
            <p:nvPr/>
          </p:nvSpPr>
          <p:spPr bwMode="auto">
            <a:xfrm flipV="1">
              <a:off x="3165" y="2068"/>
              <a:ext cx="289" cy="16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5" name="_s110606"/>
            <p:cNvSpPr>
              <a:spLocks noChangeArrowheads="1"/>
            </p:cNvSpPr>
            <p:nvPr/>
          </p:nvSpPr>
          <p:spPr bwMode="auto">
            <a:xfrm>
              <a:off x="3409" y="1573"/>
              <a:ext cx="661" cy="66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800" dirty="0">
                  <a:latin typeface="+mn-lt"/>
                </a:rPr>
                <a:t>Soft Skills</a:t>
              </a:r>
            </a:p>
          </p:txBody>
        </p:sp>
        <p:sp>
          <p:nvSpPr>
            <p:cNvPr id="16" name="_s110607"/>
            <p:cNvSpPr>
              <a:spLocks noChangeShapeType="1"/>
            </p:cNvSpPr>
            <p:nvPr/>
          </p:nvSpPr>
          <p:spPr bwMode="auto">
            <a:xfrm flipV="1">
              <a:off x="2880" y="1737"/>
              <a:ext cx="0" cy="33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7" name="_s110608"/>
            <p:cNvSpPr>
              <a:spLocks noChangeArrowheads="1"/>
            </p:cNvSpPr>
            <p:nvPr/>
          </p:nvSpPr>
          <p:spPr bwMode="auto">
            <a:xfrm>
              <a:off x="2550" y="1077"/>
              <a:ext cx="661" cy="66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800" dirty="0">
                  <a:latin typeface="+mn-lt"/>
                </a:rPr>
                <a:t>Job Skills</a:t>
              </a:r>
            </a:p>
          </p:txBody>
        </p:sp>
        <p:sp>
          <p:nvSpPr>
            <p:cNvPr id="18" name="_s110609"/>
            <p:cNvSpPr>
              <a:spLocks noChangeArrowheads="1"/>
            </p:cNvSpPr>
            <p:nvPr/>
          </p:nvSpPr>
          <p:spPr bwMode="auto">
            <a:xfrm>
              <a:off x="2550" y="2070"/>
              <a:ext cx="661" cy="66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3200" dirty="0">
                  <a:latin typeface="+mn-lt"/>
                </a:rPr>
                <a:t>YOU</a:t>
              </a:r>
            </a:p>
          </p:txBody>
        </p:sp>
      </p:grpSp>
      <p:sp>
        <p:nvSpPr>
          <p:cNvPr id="19" name="Title 6"/>
          <p:cNvSpPr>
            <a:spLocks noGrp="1"/>
          </p:cNvSpPr>
          <p:nvPr>
            <p:ph type="title"/>
          </p:nvPr>
        </p:nvSpPr>
        <p:spPr>
          <a:xfrm>
            <a:off x="7162800" y="914400"/>
            <a:ext cx="1675660" cy="4483764"/>
          </a:xfrm>
        </p:spPr>
        <p:txBody>
          <a:bodyPr/>
          <a:lstStyle/>
          <a:p>
            <a:pPr algn="ctr"/>
            <a:r>
              <a:rPr lang="en-US" sz="3000" b="1" dirty="0" smtClean="0">
                <a:solidFill>
                  <a:srgbClr val="842B37"/>
                </a:solidFill>
                <a:latin typeface="+mn-lt"/>
              </a:rPr>
              <a:t>WHO ARE YOU?</a:t>
            </a:r>
            <a:br>
              <a:rPr lang="en-US" sz="3000" b="1" dirty="0" smtClean="0">
                <a:solidFill>
                  <a:srgbClr val="842B37"/>
                </a:solidFill>
                <a:latin typeface="+mn-lt"/>
              </a:rPr>
            </a:br>
            <a:r>
              <a:rPr lang="en-US" sz="3000" b="1" dirty="0" smtClean="0">
                <a:solidFill>
                  <a:srgbClr val="842B37"/>
                </a:solidFill>
                <a:latin typeface="+mn-lt"/>
              </a:rPr>
              <a:t/>
            </a:r>
            <a:br>
              <a:rPr lang="en-US" sz="3000" b="1" dirty="0" smtClean="0">
                <a:solidFill>
                  <a:srgbClr val="842B37"/>
                </a:solidFill>
                <a:latin typeface="+mn-lt"/>
              </a:rPr>
            </a:br>
            <a:r>
              <a:rPr lang="en-US" sz="3000" b="1" dirty="0" smtClean="0">
                <a:solidFill>
                  <a:srgbClr val="842B37"/>
                </a:solidFill>
                <a:latin typeface="+mn-lt"/>
              </a:rPr>
              <a:t>WHY SHOULD WE HIRE YOU?</a:t>
            </a:r>
            <a:endParaRPr lang="en-US" sz="3000" b="1" dirty="0">
              <a:solidFill>
                <a:srgbClr val="842B37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253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Job Postings Online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Networking Events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Grassroots—Cold Calling—Informational Interviews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Existing Network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University Career Centers / Alumni Offices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Professional Associations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JOB SEARCH IDEAS</a:t>
            </a:r>
          </a:p>
        </p:txBody>
      </p:sp>
    </p:spTree>
    <p:extLst>
      <p:ext uri="{BB962C8B-B14F-4D97-AF65-F5344CB8AC3E}">
        <p14:creationId xmlns:p14="http://schemas.microsoft.com/office/powerpoint/2010/main" val="91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TECHNICAL SKILLS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1963" indent="-417513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3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dirty="0" smtClean="0"/>
              <a:t>Computer Capabilities – Word, Excel PowerPoint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Marketing, Recruitment &amp; Social Media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Writing – Technical &amp; Summative Reports, Grant Writing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Project &amp; Program Coordination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Policy Analysis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Financial Management</a:t>
            </a:r>
          </a:p>
        </p:txBody>
      </p:sp>
    </p:spTree>
    <p:extLst>
      <p:ext uri="{BB962C8B-B14F-4D97-AF65-F5344CB8AC3E}">
        <p14:creationId xmlns:p14="http://schemas.microsoft.com/office/powerpoint/2010/main" val="79623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SOFT SKILLS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0999" y="1719070"/>
            <a:ext cx="8407893" cy="4834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1963" indent="-417513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3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dirty="0" smtClean="0"/>
              <a:t>Problem Solving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Time Management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Personal Qualities &amp; Work Ethic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Works well under pressure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Team player (interpersonal skills)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Demonstrated leadership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Communication skills (clear, concise)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Networking skills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Accept &amp; Learns from criticism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 smtClean="0"/>
              <a:t>Conflict resolution</a:t>
            </a:r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98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PULLING IT ALL TOGETHER</a:t>
            </a:r>
          </a:p>
        </p:txBody>
      </p:sp>
      <p:sp>
        <p:nvSpPr>
          <p:cNvPr id="2" name="Flowchart: Alternate Process 1"/>
          <p:cNvSpPr/>
          <p:nvPr/>
        </p:nvSpPr>
        <p:spPr>
          <a:xfrm>
            <a:off x="6335225" y="1747775"/>
            <a:ext cx="2568728" cy="1143000"/>
          </a:xfrm>
          <a:prstGeom prst="flowChartAlternateProcess">
            <a:avLst/>
          </a:prstGeom>
          <a:solidFill>
            <a:srgbClr val="842B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HAVE MULTIPLE REVIEWERS RESUME &amp; COVER LETTER</a:t>
            </a:r>
            <a:endParaRPr lang="en-US" sz="2000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4347735" y="3016170"/>
            <a:ext cx="2493380" cy="1143000"/>
          </a:xfrm>
          <a:prstGeom prst="flowChartAlternateProcess">
            <a:avLst/>
          </a:prstGeom>
          <a:solidFill>
            <a:srgbClr val="842B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DRAFT COVER LETTER &amp; RESUME FOR EACH JOB</a:t>
            </a:r>
            <a:endParaRPr lang="en-US" sz="2000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2276350" y="4222829"/>
            <a:ext cx="2501654" cy="1143000"/>
          </a:xfrm>
          <a:prstGeom prst="flowChartAlternateProcess">
            <a:avLst/>
          </a:prstGeom>
          <a:solidFill>
            <a:srgbClr val="842B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REVIEW JOB ANNOUNCEMENT</a:t>
            </a:r>
            <a:endParaRPr lang="en-US" sz="2000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299011" y="5412129"/>
            <a:ext cx="2567651" cy="1143000"/>
          </a:xfrm>
          <a:prstGeom prst="flowChartAlternateProcess">
            <a:avLst/>
          </a:prstGeom>
          <a:solidFill>
            <a:srgbClr val="842B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COMPETENCY REVIEW</a:t>
            </a:r>
            <a:endParaRPr lang="en-US" sz="2000" dirty="0"/>
          </a:p>
        </p:txBody>
      </p:sp>
      <p:cxnSp>
        <p:nvCxnSpPr>
          <p:cNvPr id="4" name="Elbow Connector 3"/>
          <p:cNvCxnSpPr/>
          <p:nvPr/>
        </p:nvCxnSpPr>
        <p:spPr>
          <a:xfrm flipV="1">
            <a:off x="1371600" y="4648200"/>
            <a:ext cx="904750" cy="763929"/>
          </a:xfrm>
          <a:prstGeom prst="bentConnector3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flipV="1">
            <a:off x="3442985" y="3444432"/>
            <a:ext cx="904750" cy="763929"/>
          </a:xfrm>
          <a:prstGeom prst="bentConnector3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flipV="1">
            <a:off x="5430475" y="2252241"/>
            <a:ext cx="904750" cy="763929"/>
          </a:xfrm>
          <a:prstGeom prst="bentConnector3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27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314325"/>
            <a:ext cx="16478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096125" y="3200399"/>
            <a:ext cx="1828800" cy="2669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10945 Le Conte Ave</a:t>
            </a:r>
          </a:p>
          <a:p>
            <a:pPr algn="ctr"/>
            <a:r>
              <a:rPr lang="en-US" sz="1300" dirty="0" smtClean="0"/>
              <a:t>Suite 2339</a:t>
            </a:r>
          </a:p>
          <a:p>
            <a:pPr algn="ctr"/>
            <a:r>
              <a:rPr lang="en-US" sz="1300" dirty="0" smtClean="0"/>
              <a:t>Los Angeles, CA</a:t>
            </a:r>
          </a:p>
          <a:p>
            <a:pPr algn="ctr"/>
            <a:r>
              <a:rPr lang="en-US" sz="1300" dirty="0" smtClean="0"/>
              <a:t>90095</a:t>
            </a:r>
          </a:p>
          <a:p>
            <a:pPr algn="ctr"/>
            <a:endParaRPr lang="en-US" sz="1300" dirty="0" smtClean="0"/>
          </a:p>
          <a:p>
            <a:pPr algn="ctr"/>
            <a:r>
              <a:rPr lang="en-US" sz="1300" dirty="0"/>
              <a:t>(</a:t>
            </a:r>
            <a:r>
              <a:rPr lang="en-US" sz="1300" dirty="0" smtClean="0"/>
              <a:t>310) 312-0531</a:t>
            </a:r>
          </a:p>
          <a:p>
            <a:pPr algn="ctr"/>
            <a:r>
              <a:rPr lang="en-US" sz="1300" dirty="0" smtClean="0"/>
              <a:t>(310) 312-0546</a:t>
            </a:r>
          </a:p>
          <a:p>
            <a:pPr algn="ctr"/>
            <a:endParaRPr lang="en-US" sz="1300" dirty="0" smtClean="0"/>
          </a:p>
          <a:p>
            <a:pPr algn="ctr"/>
            <a:r>
              <a:rPr lang="en-US" sz="1250" dirty="0" smtClean="0"/>
              <a:t>rprice@mednet.ucla.edu</a:t>
            </a:r>
          </a:p>
          <a:p>
            <a:pPr algn="ctr"/>
            <a:endParaRPr lang="en-US" sz="1300" dirty="0"/>
          </a:p>
          <a:p>
            <a:pPr algn="ctr"/>
            <a:r>
              <a:rPr lang="en-US" sz="2000" dirty="0" smtClean="0">
                <a:solidFill>
                  <a:srgbClr val="842B37"/>
                </a:solidFill>
              </a:rPr>
              <a:t>www.ccgg.org</a:t>
            </a:r>
          </a:p>
          <a:p>
            <a:endParaRPr lang="en-US" dirty="0"/>
          </a:p>
        </p:txBody>
      </p:sp>
      <p:sp>
        <p:nvSpPr>
          <p:cNvPr id="12" name="Title 5"/>
          <p:cNvSpPr txBox="1">
            <a:spLocks/>
          </p:cNvSpPr>
          <p:nvPr/>
        </p:nvSpPr>
        <p:spPr>
          <a:xfrm>
            <a:off x="476491" y="1828800"/>
            <a:ext cx="6324600" cy="35638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 smtClean="0">
                <a:cs typeface="Adobe Hebrew" pitchFamily="18" charset="-79"/>
              </a:rPr>
              <a:t>QUESTIONS?</a:t>
            </a:r>
          </a:p>
          <a:p>
            <a:endParaRPr lang="en-US" sz="3200" cap="none" dirty="0" smtClean="0">
              <a:latin typeface="Adobe Hebrew" pitchFamily="18" charset="-79"/>
              <a:cs typeface="Adobe Hebrew" pitchFamily="18" charset="-79"/>
            </a:endParaRPr>
          </a:p>
          <a:p>
            <a:r>
              <a:rPr lang="en-US" sz="3200" cap="none" spc="0" dirty="0" smtClean="0">
                <a:latin typeface="Adobe Hebrew" pitchFamily="18" charset="-79"/>
                <a:cs typeface="Adobe Hebrew" pitchFamily="18" charset="-79"/>
              </a:rPr>
              <a:t>Rachel Price</a:t>
            </a:r>
          </a:p>
          <a:p>
            <a:r>
              <a:rPr lang="en-US" sz="3200" cap="none" spc="0" dirty="0" smtClean="0">
                <a:latin typeface="Adobe Hebrew" pitchFamily="18" charset="-79"/>
                <a:cs typeface="Adobe Hebrew" pitchFamily="18" charset="-79"/>
              </a:rPr>
              <a:t>(310) 312-0531</a:t>
            </a:r>
          </a:p>
          <a:p>
            <a:r>
              <a:rPr lang="en-US" sz="3200" cap="none" spc="0" dirty="0" smtClean="0">
                <a:latin typeface="Adobe Hebrew" pitchFamily="18" charset="-79"/>
                <a:cs typeface="Adobe Hebrew" pitchFamily="18" charset="-79"/>
              </a:rPr>
              <a:t>rprice@mednet.ucla.edu</a:t>
            </a:r>
            <a:endParaRPr lang="en-US" sz="3200" cap="none" spc="0" dirty="0">
              <a:latin typeface="Adobe Hebrew" pitchFamily="18" charset="-79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166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98697"/>
            <a:ext cx="8381260" cy="1054394"/>
          </a:xfrm>
        </p:spPr>
        <p:txBody>
          <a:bodyPr/>
          <a:lstStyle/>
          <a:p>
            <a:r>
              <a:rPr lang="en-US" sz="4200" dirty="0" smtClean="0"/>
              <a:t>ABOUT CCGG</a:t>
            </a:r>
            <a:endParaRPr lang="en-US" sz="4200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07408"/>
          </a:xfrm>
        </p:spPr>
        <p:txBody>
          <a:bodyPr>
            <a:normAutofit/>
          </a:bodyPr>
          <a:lstStyle/>
          <a:p>
            <a:pPr marL="457200" indent="-412750"/>
            <a:r>
              <a:rPr lang="en-US" sz="3000" spc="0" dirty="0" smtClean="0"/>
              <a:t>Established in 1980</a:t>
            </a:r>
          </a:p>
          <a:p>
            <a:pPr marL="457200" indent="-412750"/>
            <a:r>
              <a:rPr lang="en-US" sz="3000" spc="0" dirty="0" smtClean="0"/>
              <a:t>Governed by a Board of Directors</a:t>
            </a:r>
          </a:p>
          <a:p>
            <a:pPr marL="800100" lvl="1" indent="-342900"/>
            <a:r>
              <a:rPr lang="en-US" sz="2600" spc="0" dirty="0" smtClean="0"/>
              <a:t>President: Maria Henke, University of Southern California</a:t>
            </a:r>
          </a:p>
          <a:p>
            <a:pPr marL="457200" indent="-400050"/>
            <a:r>
              <a:rPr lang="en-US" sz="3000" spc="0" dirty="0" smtClean="0"/>
              <a:t>Managed by UCLA Division of Geriatrics; Gerontology &amp; Geriatrics Coordinating Center since 2005</a:t>
            </a:r>
          </a:p>
          <a:p>
            <a:pPr marL="800100" lvl="1" indent="-342900"/>
            <a:r>
              <a:rPr lang="en-US" sz="2600" spc="0" dirty="0" smtClean="0"/>
              <a:t>Executive Director: Rachel Price, UCLA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07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98697"/>
            <a:ext cx="8381260" cy="1054394"/>
          </a:xfrm>
        </p:spPr>
        <p:txBody>
          <a:bodyPr/>
          <a:lstStyle/>
          <a:p>
            <a:r>
              <a:rPr lang="en-US" sz="4200" dirty="0" smtClean="0"/>
              <a:t>ABOUT CCGG</a:t>
            </a:r>
            <a:endParaRPr lang="en-US" sz="4200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07408"/>
          </a:xfrm>
        </p:spPr>
        <p:txBody>
          <a:bodyPr>
            <a:normAutofit/>
          </a:bodyPr>
          <a:lstStyle/>
          <a:p>
            <a:pPr marL="457200" indent="-412750"/>
            <a:r>
              <a:rPr lang="en-US" sz="3000" spc="0" dirty="0" smtClean="0"/>
              <a:t>Membership Organization</a:t>
            </a:r>
          </a:p>
          <a:p>
            <a:pPr marL="798513" lvl="1" indent="-334963"/>
            <a:r>
              <a:rPr lang="en-US" sz="2600" spc="0" dirty="0" smtClean="0"/>
              <a:t>Students</a:t>
            </a:r>
          </a:p>
          <a:p>
            <a:pPr marL="798513" lvl="1" indent="-334963"/>
            <a:r>
              <a:rPr lang="en-US" sz="2600" dirty="0" smtClean="0"/>
              <a:t>Elders</a:t>
            </a:r>
          </a:p>
          <a:p>
            <a:pPr marL="798513" lvl="1" indent="-334963"/>
            <a:r>
              <a:rPr lang="en-US" sz="2600" spc="0" dirty="0" smtClean="0"/>
              <a:t>Individuals – Faculty, Industry members, Providers</a:t>
            </a:r>
          </a:p>
          <a:p>
            <a:pPr marL="798513" lvl="1" indent="-334963"/>
            <a:r>
              <a:rPr lang="en-US" sz="2600" dirty="0" smtClean="0"/>
              <a:t>Institution – Organizations, Companies, Schools</a:t>
            </a:r>
          </a:p>
          <a:p>
            <a:pPr marL="463550" indent="-406400"/>
            <a:r>
              <a:rPr lang="en-US" sz="3000" spc="0" dirty="0" smtClean="0"/>
              <a:t>Committee/Volunteer Driven</a:t>
            </a:r>
          </a:p>
          <a:p>
            <a:pPr marL="798513" lvl="1" indent="-334963"/>
            <a:r>
              <a:rPr lang="en-US" sz="2600" spc="0" dirty="0" smtClean="0"/>
              <a:t>Education, Policy, Membership &amp; Marketing, Nominations &amp; Elections</a:t>
            </a:r>
          </a:p>
          <a:p>
            <a:pPr marL="798513" lvl="1" indent="-334963"/>
            <a:endParaRPr lang="en-US" sz="2600" spc="0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475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98697"/>
            <a:ext cx="8381260" cy="1054394"/>
          </a:xfrm>
        </p:spPr>
        <p:txBody>
          <a:bodyPr/>
          <a:lstStyle/>
          <a:p>
            <a:r>
              <a:rPr lang="en-US" sz="4200" dirty="0" smtClean="0"/>
              <a:t>WHY?</a:t>
            </a:r>
            <a:endParaRPr lang="en-US" sz="4200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0740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ClrTx/>
              <a:buNone/>
              <a:defRPr/>
            </a:pPr>
            <a:endParaRPr lang="en-US" sz="3200" dirty="0" smtClean="0"/>
          </a:p>
          <a:p>
            <a:pPr marL="0" indent="0" algn="ctr">
              <a:spcBef>
                <a:spcPts val="0"/>
              </a:spcBef>
              <a:buClrTx/>
              <a:buNone/>
              <a:defRPr/>
            </a:pPr>
            <a:endParaRPr lang="en-US" sz="3200" dirty="0" smtClean="0"/>
          </a:p>
          <a:p>
            <a:pPr marL="0" indent="0" algn="ctr">
              <a:spcBef>
                <a:spcPts val="0"/>
              </a:spcBef>
              <a:buClrTx/>
              <a:buNone/>
              <a:defRPr/>
            </a:pPr>
            <a:r>
              <a:rPr lang="en-US" sz="4000" dirty="0" smtClean="0"/>
              <a:t>Coming of Age in Aging America</a:t>
            </a:r>
          </a:p>
          <a:p>
            <a:pPr marL="0" indent="0" algn="ctr">
              <a:spcBef>
                <a:spcPts val="0"/>
              </a:spcBef>
              <a:buClrTx/>
              <a:buNone/>
              <a:defRPr/>
            </a:pPr>
            <a:endParaRPr lang="en-US" sz="2000" dirty="0">
              <a:hlinkClick r:id="rId3" action="ppaction://hlinkfile"/>
            </a:endParaRPr>
          </a:p>
          <a:p>
            <a:pPr marL="0" indent="0" algn="ctr">
              <a:spcBef>
                <a:spcPts val="0"/>
              </a:spcBef>
              <a:buClrTx/>
              <a:buNone/>
              <a:defRPr/>
            </a:pPr>
            <a:r>
              <a:rPr lang="en-US" sz="4000" dirty="0" smtClean="0">
                <a:solidFill>
                  <a:srgbClr val="842B37"/>
                </a:solidFill>
              </a:rPr>
              <a:t>youtu.be/ZOA1v4-2Fos</a:t>
            </a:r>
          </a:p>
          <a:p>
            <a:pPr marL="0" indent="0" algn="ctr">
              <a:spcBef>
                <a:spcPts val="0"/>
              </a:spcBef>
              <a:buClrTx/>
              <a:buNone/>
              <a:defRPr/>
            </a:pPr>
            <a:endParaRPr lang="en-US" sz="3200" dirty="0">
              <a:solidFill>
                <a:srgbClr val="842B37"/>
              </a:solidFill>
            </a:endParaRPr>
          </a:p>
          <a:p>
            <a:pPr marL="0" indent="0" algn="ctr">
              <a:spcBef>
                <a:spcPts val="0"/>
              </a:spcBef>
              <a:buClrTx/>
              <a:buNone/>
              <a:defRPr/>
            </a:pPr>
            <a:endParaRPr lang="en-US" sz="3200" dirty="0"/>
          </a:p>
          <a:p>
            <a:pPr marL="0" indent="0" algn="ctr">
              <a:spcBef>
                <a:spcPts val="0"/>
              </a:spcBef>
              <a:buClrTx/>
              <a:buNone/>
              <a:defRPr/>
            </a:pPr>
            <a:endParaRPr lang="en-US" sz="3200" dirty="0"/>
          </a:p>
          <a:p>
            <a:pPr marL="44450" indent="0">
              <a:buNone/>
            </a:pPr>
            <a:endParaRPr lang="en-US" sz="2600" spc="0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6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98697"/>
            <a:ext cx="8381260" cy="1054394"/>
          </a:xfrm>
        </p:spPr>
        <p:txBody>
          <a:bodyPr/>
          <a:lstStyle/>
          <a:p>
            <a:r>
              <a:rPr lang="en-US" sz="4200" dirty="0" smtClean="0"/>
              <a:t>WHY?</a:t>
            </a:r>
            <a:endParaRPr lang="en-US" sz="4200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07408"/>
          </a:xfrm>
        </p:spPr>
        <p:txBody>
          <a:bodyPr>
            <a:normAutofit lnSpcReduction="10000"/>
          </a:bodyPr>
          <a:lstStyle/>
          <a:p>
            <a:pPr marL="457200" indent="-412750"/>
            <a:r>
              <a:rPr lang="en-US" sz="3000" spc="0" dirty="0" smtClean="0"/>
              <a:t>Silver Tsunami - Baby Boomers</a:t>
            </a:r>
            <a:endParaRPr lang="en-US" sz="3000" dirty="0"/>
          </a:p>
          <a:p>
            <a:pPr marL="457200" indent="-412750"/>
            <a:r>
              <a:rPr lang="en-US" altLang="en-US" sz="3000" dirty="0" smtClean="0"/>
              <a:t>We want a </a:t>
            </a:r>
            <a:r>
              <a:rPr lang="en-US" altLang="en-US" sz="3000" u="sng" dirty="0" smtClean="0"/>
              <a:t>competent</a:t>
            </a:r>
            <a:r>
              <a:rPr lang="en-US" altLang="en-US" sz="3000" dirty="0" smtClean="0"/>
              <a:t> workforce that cares for older adults!</a:t>
            </a:r>
          </a:p>
          <a:p>
            <a:pPr marL="457200" indent="-412750"/>
            <a:r>
              <a:rPr lang="en-US" altLang="en-US" sz="3000" dirty="0" smtClean="0"/>
              <a:t>We need to prepare the </a:t>
            </a:r>
            <a:r>
              <a:rPr lang="en-US" altLang="en-US" sz="3000" u="sng" dirty="0" smtClean="0"/>
              <a:t>current</a:t>
            </a:r>
            <a:r>
              <a:rPr lang="en-US" altLang="en-US" sz="3000" dirty="0" smtClean="0"/>
              <a:t> and the </a:t>
            </a:r>
            <a:r>
              <a:rPr lang="en-US" altLang="en-US" sz="3000" u="sng" dirty="0" smtClean="0"/>
              <a:t>future</a:t>
            </a:r>
            <a:r>
              <a:rPr lang="en-US" altLang="en-US" sz="3000" dirty="0" smtClean="0"/>
              <a:t> workers (students)!</a:t>
            </a:r>
          </a:p>
          <a:p>
            <a:pPr marL="457200" indent="-412750"/>
            <a:r>
              <a:rPr lang="en-US" altLang="en-US" sz="3000" dirty="0" smtClean="0"/>
              <a:t>How do we do that?  </a:t>
            </a:r>
            <a:r>
              <a:rPr lang="en-US" altLang="ko-KR" sz="3000" dirty="0" smtClean="0">
                <a:ea typeface="Gulim" pitchFamily="34" charset="-127"/>
              </a:rPr>
              <a:t>Ef</a:t>
            </a:r>
            <a:r>
              <a:rPr lang="en-US" altLang="en-US" sz="3000" dirty="0" smtClean="0"/>
              <a:t>fectively preparing </a:t>
            </a:r>
            <a:r>
              <a:rPr lang="en-US" altLang="en-US" sz="3000" dirty="0"/>
              <a:t>practitioners with the </a:t>
            </a:r>
            <a:r>
              <a:rPr lang="en-US" altLang="en-US" sz="3000" u="sng" dirty="0"/>
              <a:t>knowledge, values and skills </a:t>
            </a:r>
            <a:r>
              <a:rPr lang="en-US" altLang="en-US" sz="3000" dirty="0"/>
              <a:t>to provide services, care, and support to, and on behalf of, older adults and their families </a:t>
            </a:r>
          </a:p>
          <a:p>
            <a:pPr marL="457200" indent="-412750"/>
            <a:endParaRPr lang="en-US" sz="2600" spc="0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827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8153400" cy="440740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b="1" dirty="0" smtClean="0"/>
              <a:t>EDUCATION/TRAINING</a:t>
            </a:r>
          </a:p>
          <a:p>
            <a:pPr marL="566738" indent="-522288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3000" dirty="0" smtClean="0"/>
              <a:t>Annual Educational Meeting</a:t>
            </a:r>
          </a:p>
          <a:p>
            <a:pPr marL="971550" lvl="1" indent="-461963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600" dirty="0" smtClean="0"/>
              <a:t>Themes:  </a:t>
            </a:r>
          </a:p>
          <a:p>
            <a:pPr marL="1244600" lvl="2" indent="-330200">
              <a:buClr>
                <a:schemeClr val="accent5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Innovative models</a:t>
            </a:r>
          </a:p>
          <a:p>
            <a:pPr marL="1244600" lvl="2" indent="-330200">
              <a:buClr>
                <a:schemeClr val="accent5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Diversity</a:t>
            </a:r>
          </a:p>
          <a:p>
            <a:pPr marL="1244600" lvl="2" indent="-330200">
              <a:buClr>
                <a:schemeClr val="accent5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Workforce needs</a:t>
            </a:r>
          </a:p>
          <a:p>
            <a:pPr marL="1244600" lvl="2" indent="-330200">
              <a:buClr>
                <a:schemeClr val="accent5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Careers in aging</a:t>
            </a:r>
          </a:p>
          <a:p>
            <a:pPr marL="44450" indent="0">
              <a:buClr>
                <a:schemeClr val="accent5">
                  <a:lumMod val="50000"/>
                </a:schemeClr>
              </a:buClr>
              <a:buNone/>
            </a:pPr>
            <a:endParaRPr lang="en-US" sz="3000" dirty="0" smtClean="0"/>
          </a:p>
          <a:p>
            <a:pPr marL="566738" indent="-522288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98697"/>
            <a:ext cx="8381260" cy="1054394"/>
          </a:xfrm>
        </p:spPr>
        <p:txBody>
          <a:bodyPr/>
          <a:lstStyle/>
          <a:p>
            <a:r>
              <a:rPr lang="en-US" sz="4200" dirty="0" smtClean="0"/>
              <a:t>What do we do?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62308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8153400" cy="440740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b="1" dirty="0" smtClean="0"/>
              <a:t>EDUCATION/TRAINING</a:t>
            </a:r>
          </a:p>
          <a:p>
            <a:pPr marL="566738" indent="-522288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3000" dirty="0" smtClean="0"/>
              <a:t>Annual Educational Meeting Examples</a:t>
            </a:r>
          </a:p>
          <a:p>
            <a:pPr marL="1245870" lvl="2" indent="-461963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600" dirty="0" smtClean="0"/>
              <a:t>Leading Change: Aligning Workforce Development with Behavioral Health Care Needs of Older Californians (2013)</a:t>
            </a:r>
          </a:p>
          <a:p>
            <a:pPr marL="1245870" lvl="2" indent="-461963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600" dirty="0"/>
              <a:t>Campus, Community &amp; Industry Partnerships Promoting Jobs in </a:t>
            </a:r>
            <a:r>
              <a:rPr lang="en-US" sz="2600" dirty="0" smtClean="0"/>
              <a:t>Aging (</a:t>
            </a:r>
            <a:r>
              <a:rPr lang="en-US" sz="2600" dirty="0"/>
              <a:t>2012</a:t>
            </a:r>
            <a:r>
              <a:rPr lang="en-US" sz="2600" dirty="0" smtClean="0"/>
              <a:t>)</a:t>
            </a:r>
          </a:p>
          <a:p>
            <a:pPr marL="1245870" lvl="2" indent="-461963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600" dirty="0"/>
              <a:t>California Dreaming:  Education, Innovation &amp; </a:t>
            </a:r>
            <a:r>
              <a:rPr lang="en-US" sz="2600" dirty="0" smtClean="0"/>
              <a:t>Opportunities (2011)</a:t>
            </a:r>
          </a:p>
          <a:p>
            <a:pPr marL="1245870" lvl="2" indent="-461963">
              <a:buClr>
                <a:schemeClr val="accent5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4450" indent="0">
              <a:buClr>
                <a:schemeClr val="accent5">
                  <a:lumMod val="50000"/>
                </a:schemeClr>
              </a:buClr>
              <a:buNone/>
            </a:pPr>
            <a:endParaRPr lang="en-US" sz="3000" dirty="0" smtClean="0"/>
          </a:p>
          <a:p>
            <a:pPr marL="566738" indent="-522288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98697"/>
            <a:ext cx="8381260" cy="1054394"/>
          </a:xfrm>
        </p:spPr>
        <p:txBody>
          <a:bodyPr/>
          <a:lstStyle/>
          <a:p>
            <a:r>
              <a:rPr lang="en-US" sz="4200" dirty="0" smtClean="0"/>
              <a:t>What do we do?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79490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8153400" cy="440740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b="1" dirty="0" smtClean="0"/>
              <a:t>EDUCATION/TRAINING</a:t>
            </a:r>
          </a:p>
          <a:p>
            <a:pPr marL="566738" indent="-522288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3000" dirty="0" smtClean="0"/>
              <a:t>Annual Educational Meeting Examples</a:t>
            </a:r>
          </a:p>
          <a:p>
            <a:pPr marL="1245870" lvl="2" indent="-461963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600" dirty="0" smtClean="0"/>
              <a:t>Leading Change: Aligning Workforce Development with </a:t>
            </a:r>
            <a:r>
              <a:rPr lang="en-US" sz="2600" b="1" u="sng" dirty="0" smtClean="0">
                <a:solidFill>
                  <a:srgbClr val="842B37"/>
                </a:solidFill>
              </a:rPr>
              <a:t>Behavioral Health Care Needs</a:t>
            </a:r>
            <a:r>
              <a:rPr lang="en-US" sz="2600" dirty="0" smtClean="0"/>
              <a:t> of Older Californians (2013)</a:t>
            </a:r>
          </a:p>
          <a:p>
            <a:pPr marL="1245870" lvl="2" indent="-461963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600" dirty="0"/>
              <a:t>Campus, Community &amp; Industry Partnerships </a:t>
            </a:r>
            <a:r>
              <a:rPr lang="en-US" sz="2600" b="1" u="sng" dirty="0">
                <a:solidFill>
                  <a:srgbClr val="842B37"/>
                </a:solidFill>
              </a:rPr>
              <a:t>Promoting Jobs in </a:t>
            </a:r>
            <a:r>
              <a:rPr lang="en-US" sz="2600" b="1" u="sng" dirty="0" smtClean="0">
                <a:solidFill>
                  <a:srgbClr val="842B37"/>
                </a:solidFill>
              </a:rPr>
              <a:t>Aging </a:t>
            </a:r>
            <a:r>
              <a:rPr lang="en-US" sz="2600" dirty="0" smtClean="0"/>
              <a:t>(</a:t>
            </a:r>
            <a:r>
              <a:rPr lang="en-US" sz="2600" dirty="0"/>
              <a:t>2012</a:t>
            </a:r>
            <a:r>
              <a:rPr lang="en-US" sz="2600" dirty="0" smtClean="0"/>
              <a:t>)</a:t>
            </a:r>
          </a:p>
          <a:p>
            <a:pPr marL="1245870" lvl="2" indent="-461963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600" dirty="0"/>
              <a:t>California Dreaming:  Education, </a:t>
            </a:r>
            <a:r>
              <a:rPr lang="en-US" sz="2600" b="1" u="sng" dirty="0">
                <a:solidFill>
                  <a:srgbClr val="842B37"/>
                </a:solidFill>
              </a:rPr>
              <a:t>Innovation &amp; </a:t>
            </a:r>
            <a:r>
              <a:rPr lang="en-US" sz="2600" b="1" u="sng" dirty="0" smtClean="0">
                <a:solidFill>
                  <a:srgbClr val="842B37"/>
                </a:solidFill>
              </a:rPr>
              <a:t>Opportunities</a:t>
            </a:r>
            <a:r>
              <a:rPr lang="en-US" sz="2600" dirty="0" smtClean="0">
                <a:solidFill>
                  <a:srgbClr val="842B37"/>
                </a:solidFill>
              </a:rPr>
              <a:t> </a:t>
            </a:r>
            <a:r>
              <a:rPr lang="en-US" sz="2600" dirty="0" smtClean="0"/>
              <a:t>(2011)</a:t>
            </a:r>
          </a:p>
          <a:p>
            <a:pPr marL="1245870" lvl="2" indent="-461963">
              <a:buClr>
                <a:schemeClr val="accent5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44450" indent="0">
              <a:buClr>
                <a:schemeClr val="accent5">
                  <a:lumMod val="50000"/>
                </a:schemeClr>
              </a:buClr>
              <a:buNone/>
            </a:pPr>
            <a:endParaRPr lang="en-US" sz="3000" dirty="0" smtClean="0"/>
          </a:p>
          <a:p>
            <a:pPr marL="566738" indent="-522288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98697"/>
            <a:ext cx="8381260" cy="1054394"/>
          </a:xfrm>
        </p:spPr>
        <p:txBody>
          <a:bodyPr/>
          <a:lstStyle/>
          <a:p>
            <a:r>
              <a:rPr lang="en-US" sz="4200" dirty="0" smtClean="0"/>
              <a:t>What do we do?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11091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706</TotalTime>
  <Words>1033</Words>
  <Application>Microsoft Office PowerPoint</Application>
  <PresentationFormat>On-screen Show (4:3)</PresentationFormat>
  <Paragraphs>246</Paragraphs>
  <Slides>26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Grid</vt:lpstr>
      <vt:lpstr>California Council on Gerontology &amp; Geriatrics</vt:lpstr>
      <vt:lpstr>About CCGG</vt:lpstr>
      <vt:lpstr>ABOUT CCGG</vt:lpstr>
      <vt:lpstr>ABOUT CCGG</vt:lpstr>
      <vt:lpstr>WHY?</vt:lpstr>
      <vt:lpstr>WHY?</vt:lpstr>
      <vt:lpstr>What do we do?</vt:lpstr>
      <vt:lpstr>What do we do?</vt:lpstr>
      <vt:lpstr>What do we do?</vt:lpstr>
      <vt:lpstr>What do we do?</vt:lpstr>
      <vt:lpstr>What do we do?</vt:lpstr>
      <vt:lpstr>What do we do?</vt:lpstr>
      <vt:lpstr>What do we do?</vt:lpstr>
      <vt:lpstr>What do we do?</vt:lpstr>
      <vt:lpstr>HOW CAN YOU GET INVOLVED?</vt:lpstr>
      <vt:lpstr>CCGG CAREERS IN AGING THOUGHTS</vt:lpstr>
      <vt:lpstr>PowerPoint Presentation</vt:lpstr>
      <vt:lpstr>EDUCATIONAL OPPORTUNITIES</vt:lpstr>
      <vt:lpstr>WHAT ARE YOU GETTING OUT OF YOUR GERO / GERI PROGRAM?</vt:lpstr>
      <vt:lpstr>RESUME BUILDING IDEAS</vt:lpstr>
      <vt:lpstr>WHO ARE YOU?  WHY SHOULD WE HIRE YOU?</vt:lpstr>
      <vt:lpstr>JOB SEARCH IDEAS</vt:lpstr>
      <vt:lpstr>TECHNICAL SKILLS</vt:lpstr>
      <vt:lpstr>SOFT SKILLS</vt:lpstr>
      <vt:lpstr>PULLING IT ALL TOGETHER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Council on Gerontology &amp; Geriatrics</dc:title>
  <dc:creator>Price, Rachel</dc:creator>
  <cp:lastModifiedBy>Price, Rachel</cp:lastModifiedBy>
  <cp:revision>36</cp:revision>
  <cp:lastPrinted>2014-01-17T20:51:22Z</cp:lastPrinted>
  <dcterms:created xsi:type="dcterms:W3CDTF">2014-01-13T01:35:23Z</dcterms:created>
  <dcterms:modified xsi:type="dcterms:W3CDTF">2014-01-17T22:14:34Z</dcterms:modified>
</cp:coreProperties>
</file>